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8"/>
    <p:restoredTop sz="94659"/>
  </p:normalViewPr>
  <p:slideViewPr>
    <p:cSldViewPr snapToGrid="0">
      <p:cViewPr varScale="1">
        <p:scale>
          <a:sx n="109" d="100"/>
          <a:sy n="109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7F126-1E1D-8C46-A8C5-570226E5B9C8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D88C4-E4DC-984C-96A2-64DB51450E5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814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76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BBE1423-6AD0-39D9-93E4-A3BAC2FCE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44A4AD17-B477-F724-84F9-C99A1D64A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7ECCD81-525A-77A3-FB21-0B170C96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7485EFE-3444-FA99-49A4-0764D8DC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9EB3806-79A5-3DB1-0F31-C6A4EF0A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2509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B767E2C-72E9-3855-4F13-FF41134D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2CB7706-AC34-65F0-AE9A-31F5B9965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8DFCB69-95EB-9B32-2CD2-F3BA369C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C98B194-7D12-56CE-0805-E43FAAEF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7E8F19D-400A-0718-F8D0-E0A5A57F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031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4A2BE06A-406B-DD11-7A9C-5F218C301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C111498-677F-93DE-1D0E-72306CCE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F4980E7-E2FD-7095-C20F-FC07B394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46855D6-1B16-CCBB-B58B-8B4EA349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6DBB20C-0686-0248-E05E-868063A0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1587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509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BEBAA69-B7E2-95E6-BA02-9187719A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5200C09-2134-805C-29F4-08FEF3AA5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0D27B62-8E3C-6477-A8BD-04D4BE53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DA23352-8CB6-0F51-2930-852BF1C9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E7D78E4-5599-A72D-0A80-4F78EB9D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8094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B47DA56-D0AA-FCE1-65D0-5189E198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1989C4E-8EA1-FFA7-6982-8AFFFEF39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AA4A7B6-AFA4-A220-C7A8-6A465272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9BB8FDA-26E3-ECCE-4DAA-AB562658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9A630C5-158E-587A-AB16-E804C943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8661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C068AE-B8F3-E91D-0A9D-81984646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314D30A-03C0-B8FB-2617-7E5A66CED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1534641-C95C-2231-A52B-D9B9E03C8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67ACF67-D4C1-44AC-41F1-563752F7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A3D3E88-B33F-79EF-A638-9ABB1581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0616E39-4798-899F-1DB3-E38E9E29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0123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99B6CC8-5FB2-9C0B-935B-DC8F1DC1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51EEF78A-CEA8-9E31-34C7-21B76F83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6768879-244C-AED8-7E85-463CC1532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9900334E-8FA2-7C48-5FF2-CAB997C3A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B2F46FFF-DA55-FCB9-B854-1AE9C12E0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A4AB6DF6-2798-97F4-E554-0B2BA718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A59C4B97-7B17-59BE-F281-F012E651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B819239D-27EC-0A38-1BCA-97BEEC49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961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FDBCA9-5D62-DCED-276C-14F3DF76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E9AC58E5-AA03-A6A8-3EBE-B137F318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F4D7BC6F-B6BA-233D-9C1D-8EF9E1ED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F2794282-A9EA-FC2E-5FDA-86C6B4D4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1540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371E36DE-386D-AC64-B0CF-EE0B9144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1577EEC8-12CB-F42E-04C9-33800974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935A3A7-31BB-ED17-9B34-EC030691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149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0A2CFB5-99AD-EAD5-2CCE-1CE0F2C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4093504-67FB-F77C-ABD9-55CE63265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C82CC57B-8CFF-12B1-6849-4D316AAF1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814A2CE-FA88-F9D1-1976-0904C870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7C0AAF1-A9AC-1C0E-A499-53BB8E95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831357E-A4C1-4F19-9B7F-F913B937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4633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D55A64-3772-532F-CA7C-99F327E0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9149E9FE-FE92-70C0-92C9-74E0AF2F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131C6C8-DCB8-810E-559B-51C9E950B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D974A20D-DAAD-1366-CC58-7AD01EA2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3D05270-46E8-9D03-068B-83FFAF2F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A629329-868D-7DB5-DF9E-4D9CADC2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1088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32745693-3738-A11A-7B45-4AB3745A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2031401-5FC1-0418-872B-83EB12B16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694F04A-383D-845D-D6E0-986D31CEE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E17B2-2FA3-7A46-AD59-56E4F4422D41}" type="datetimeFigureOut">
              <a:rPr lang="el-GR" smtClean="0"/>
              <a:pPr/>
              <a:t>20/4/2026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6E0BA6A-7073-8611-BB9E-5AC1EB0CD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01C6618-951F-1C49-1905-75BDF3888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241EA5-3412-DC40-A3A1-9575E7CEFCF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7603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62202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1162202"/>
            <a:ext cx="12191695" cy="3817620"/>
          </a:xfrm>
          <a:prstGeom prst="rect">
            <a:avLst/>
          </a:prstGeom>
          <a:solidFill>
            <a:srgbClr val="0284B7"/>
          </a:solidFill>
          <a:ln w="12700">
            <a:solidFill>
              <a:srgbClr val="0284B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979822"/>
            <a:ext cx="12191695" cy="1878178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685800" y="1627632"/>
            <a:ext cx="10835640" cy="2697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ΣΥΝΕΝΤΕΥΞΗ ΤΥΠΟΥ</a:t>
            </a:r>
            <a:endParaRPr lang="en-US" sz="3200" b="1" dirty="0"/>
          </a:p>
          <a:p>
            <a:pPr marL="0" indent="0" algn="ctr">
              <a:buNone/>
            </a:pPr>
            <a:endParaRPr lang="en-US" sz="27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Αφθώδης Πυρετός στη Λέσβο</a:t>
            </a:r>
            <a:endParaRPr lang="en-US" sz="2700" b="1" dirty="0"/>
          </a:p>
          <a:p>
            <a:pPr marL="0" indent="0" algn="ctr">
              <a:buNone/>
            </a:pPr>
            <a:r>
              <a:rPr lang="en-US" sz="2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Επιδημιολογική εικόνα – </a:t>
            </a:r>
            <a:r>
              <a:rPr lang="el-GR" sz="2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Πλαίσιο </a:t>
            </a:r>
            <a:r>
              <a:rPr lang="en-US" sz="2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οικονομική</a:t>
            </a:r>
            <a:r>
              <a:rPr lang="el-GR" sz="2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ς</a:t>
            </a:r>
            <a:r>
              <a:rPr lang="en-US" sz="2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στήριξη</a:t>
            </a:r>
            <a:r>
              <a:rPr lang="el-GR" sz="2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ς</a:t>
            </a:r>
            <a:endParaRPr lang="en-US" sz="2700" dirty="0"/>
          </a:p>
          <a:p>
            <a:pPr marL="0" indent="0" algn="ctr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l-GR" sz="2200" dirty="0">
                <a:solidFill>
                  <a:srgbClr val="D9E2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Απριλ</a:t>
            </a:r>
            <a:r>
              <a:rPr lang="en-US" sz="2200" dirty="0">
                <a:solidFill>
                  <a:srgbClr val="D9E2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ί</a:t>
            </a:r>
            <a:r>
              <a:rPr lang="el-GR" sz="2200" dirty="0">
                <a:solidFill>
                  <a:srgbClr val="D9E2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ου</a:t>
            </a:r>
            <a:r>
              <a:rPr lang="en-US" sz="2200" dirty="0">
                <a:solidFill>
                  <a:srgbClr val="D9E2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2026</a:t>
            </a:r>
            <a:endParaRPr lang="en-US" sz="2700" dirty="0"/>
          </a:p>
        </p:txBody>
      </p:sp>
      <p:pic>
        <p:nvPicPr>
          <p:cNvPr id="6" name="Image 0" descr="/mnt/data/template_extract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700" y="5138928"/>
            <a:ext cx="346784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6096000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257556" y="534924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Στήριξη για τις τυροκομικές επιχειρήσεις της Λέσβου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Shape 5"/>
          <p:cNvSpPr/>
          <p:nvPr/>
        </p:nvSpPr>
        <p:spPr>
          <a:xfrm>
            <a:off x="914400" y="1783080"/>
            <a:ext cx="2834640" cy="1828800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Text 6"/>
          <p:cNvSpPr/>
          <p:nvPr/>
        </p:nvSpPr>
        <p:spPr>
          <a:xfrm>
            <a:off x="1051560" y="1811360"/>
            <a:ext cx="2743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εκ. €</a:t>
            </a:r>
            <a:endParaRPr lang="en-US" sz="3100" dirty="0"/>
          </a:p>
        </p:txBody>
      </p:sp>
      <p:sp>
        <p:nvSpPr>
          <p:cNvPr id="9" name="Text 7"/>
          <p:cNvSpPr/>
          <p:nvPr/>
        </p:nvSpPr>
        <p:spPr>
          <a:xfrm>
            <a:off x="1028700" y="2378288"/>
            <a:ext cx="27432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ύψος ειδικού προγράμματος ενίσχυσης de minimis</a:t>
            </a:r>
            <a:endParaRPr lang="el-GR" sz="1600" dirty="0">
              <a:solidFill>
                <a:srgbClr val="44546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endParaRPr lang="el-GR" sz="1000" dirty="0">
              <a:solidFill>
                <a:srgbClr val="44546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l-GR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ΚΥΑ 92423/2026</a:t>
            </a:r>
          </a:p>
          <a:p>
            <a:r>
              <a:rPr lang="el-GR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(ΦΕΚ 2146/Β/16.4.2026)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160520" y="1783080"/>
            <a:ext cx="2834640" cy="1828800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1" name="Text 9"/>
          <p:cNvSpPr/>
          <p:nvPr/>
        </p:nvSpPr>
        <p:spPr>
          <a:xfrm>
            <a:off x="4274820" y="1819656"/>
            <a:ext cx="2743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15/3 – 5/4</a:t>
            </a:r>
            <a:endParaRPr lang="en-US" sz="3100" dirty="0"/>
          </a:p>
        </p:txBody>
      </p:sp>
      <p:sp>
        <p:nvSpPr>
          <p:cNvPr id="12" name="Text 10"/>
          <p:cNvSpPr/>
          <p:nvPr/>
        </p:nvSpPr>
        <p:spPr>
          <a:xfrm>
            <a:off x="4274820" y="2386584"/>
            <a:ext cx="2587893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περίοδος που καλύπτει το ειδικό πρόγραμμα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269480" y="1783080"/>
            <a:ext cx="3886200" cy="1828800"/>
          </a:xfrm>
          <a:prstGeom prst="roundRect">
            <a:avLst>
              <a:gd name="adj" fmla="val 4000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4" name="Text 12"/>
          <p:cNvSpPr/>
          <p:nvPr/>
        </p:nvSpPr>
        <p:spPr>
          <a:xfrm>
            <a:off x="7434072" y="1911096"/>
            <a:ext cx="355701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Τι καλύπτεται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7434072" y="2240280"/>
            <a:ext cx="3557016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Αποζημίωση επιχειρήσεων παραγωγής τυριού που επηρεάστηκαν από την απαγόρευση διάθεσης γαλακτοκομικών προϊόντων λόγω των κρουσμάτων</a:t>
            </a:r>
            <a:r>
              <a:rPr lang="el-GR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914400" y="4160520"/>
            <a:ext cx="10332720" cy="1051560"/>
          </a:xfrm>
          <a:prstGeom prst="rect">
            <a:avLst/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7" name="Text 15"/>
          <p:cNvSpPr/>
          <p:nvPr/>
        </p:nvSpPr>
        <p:spPr>
          <a:xfrm>
            <a:off x="1170432" y="4507992"/>
            <a:ext cx="9829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παρέμβαση αποτυπώνει ότι η κυβερνητική στήριξη αφορά όχι μόνο </a:t>
            </a:r>
            <a:r>
              <a:rPr lang="el-GR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τους κτηνοτρόφους</a:t>
            </a:r>
            <a:r>
              <a:rPr lang="en-US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αλλά και τη μεταποίηση</a:t>
            </a:r>
            <a:r>
              <a:rPr lang="el-GR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για το γάλα που παρέλαβαν αμέσως μετά το πρώτο κρούσμα.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5422900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310896" y="554736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Σχέδιο για τη διακίνηση τυριού από τη Λέσβο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Text 5"/>
          <p:cNvSpPr/>
          <p:nvPr/>
        </p:nvSpPr>
        <p:spPr>
          <a:xfrm>
            <a:off x="841248" y="1325880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ΥΠΑΑΤ προετοιμάζει σχέδιο για μερική άρση της απαγόρευσης διακίνησης τυριού από τη Λέσβο, </a:t>
            </a:r>
            <a:r>
              <a:rPr lang="el-GR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/>
            </a:r>
            <a:br>
              <a:rPr lang="el-GR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l-GR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υπό</a:t>
            </a:r>
            <a:r>
              <a:rPr lang="en-US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αυστηρές προϋποθέσεις και προδιαγραφές μέτρων βιοασφάλειας.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896112" y="2084832"/>
            <a:ext cx="3438144" cy="1938528"/>
          </a:xfrm>
          <a:prstGeom prst="roundRect">
            <a:avLst>
              <a:gd name="adj" fmla="val 3774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9" name="Text 7"/>
          <p:cNvSpPr/>
          <p:nvPr/>
        </p:nvSpPr>
        <p:spPr>
          <a:xfrm>
            <a:off x="1060704" y="2212848"/>
            <a:ext cx="3108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Αυστηρές προϋποθέσεις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60704" y="2542032"/>
            <a:ext cx="31089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όποια άρση θα γίνει μόνο στο πλαίσιο </a:t>
            </a:r>
            <a:r>
              <a:rPr lang="en-US" sz="1600" dirty="0" err="1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αυστηρά</a:t>
            </a: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καθορισμένων όρων και διαδικασιών βιοασφάλειας.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379976" y="2084832"/>
            <a:ext cx="3438144" cy="1938528"/>
          </a:xfrm>
          <a:prstGeom prst="roundRect">
            <a:avLst>
              <a:gd name="adj" fmla="val 3774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" name="Text 10"/>
          <p:cNvSpPr/>
          <p:nvPr/>
        </p:nvSpPr>
        <p:spPr>
          <a:xfrm>
            <a:off x="4544568" y="2212848"/>
            <a:ext cx="3108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Καμία έκπτωση στην ασφάλεια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544568" y="2542032"/>
            <a:ext cx="31089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Προϋπόθεση είναι να διασφαλίζεται πλήρως ότι δεν δημιουργείται κίνδυνος διασποράς της νόσου εκτός νησιού.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863840" y="2084832"/>
            <a:ext cx="3438144" cy="1938528"/>
          </a:xfrm>
          <a:prstGeom prst="roundRect">
            <a:avLst>
              <a:gd name="adj" fmla="val 3774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5" name="Text 13"/>
          <p:cNvSpPr/>
          <p:nvPr/>
        </p:nvSpPr>
        <p:spPr>
          <a:xfrm>
            <a:off x="8028432" y="2212848"/>
            <a:ext cx="3108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Στήριξη της τοπικής οικονομίας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028432" y="2542032"/>
            <a:ext cx="31089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Στόχος είναι να στηριχθούν οι επιχειρήσεις και η αγορά της Λέσβου χωρίς να υπονομεύεται η προσπάθεια ελέγχου της νόσου.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914400" y="4572000"/>
            <a:ext cx="10369296" cy="822960"/>
          </a:xfrm>
          <a:prstGeom prst="rect">
            <a:avLst/>
          </a:prstGeom>
          <a:solidFill>
            <a:srgbClr val="FDE9E7"/>
          </a:solidFill>
          <a:ln w="12700">
            <a:solidFill>
              <a:srgbClr val="FDE9E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sz="1600" dirty="0"/>
          </a:p>
        </p:txBody>
      </p:sp>
      <p:sp>
        <p:nvSpPr>
          <p:cNvPr id="18" name="Text 16"/>
          <p:cNvSpPr/>
          <p:nvPr/>
        </p:nvSpPr>
        <p:spPr>
          <a:xfrm>
            <a:off x="1115568" y="4828032"/>
            <a:ext cx="99852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l-GR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Πρώτα</a:t>
            </a: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</a:t>
            </a: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l-GR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τήρηση των μέτρων βιοασφάλειας</a:t>
            </a: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ταυτόχρονα όμως και καθαρό σχέδιο στήριξης για την πραγματική οικονομία του νησιού.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4940300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502920" y="569214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μήνυμα του ΥΠΑΑΤ προς τη Λέσβο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Shape 5"/>
          <p:cNvSpPr/>
          <p:nvPr/>
        </p:nvSpPr>
        <p:spPr>
          <a:xfrm>
            <a:off x="914400" y="1719072"/>
            <a:ext cx="10378440" cy="987552"/>
          </a:xfrm>
          <a:prstGeom prst="roundRect">
            <a:avLst>
              <a:gd name="adj" fmla="val 7407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Text 6"/>
          <p:cNvSpPr/>
          <p:nvPr/>
        </p:nvSpPr>
        <p:spPr>
          <a:xfrm>
            <a:off x="1078992" y="1847088"/>
            <a:ext cx="1004925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Λέσβος περνά μια δύσκολη δοκιμασία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78992" y="2176272"/>
            <a:ext cx="100492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 αφθώδης πυρετός επηρεάζει την κτηνοτροφία, την παραγωγή, τη μεταποίηση και το εμπόριο του νησιού.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914400" y="2852928"/>
            <a:ext cx="10378440" cy="987552"/>
          </a:xfrm>
          <a:prstGeom prst="roundRect">
            <a:avLst>
              <a:gd name="adj" fmla="val 7407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1" name="Text 9"/>
          <p:cNvSpPr/>
          <p:nvPr/>
        </p:nvSpPr>
        <p:spPr>
          <a:xfrm>
            <a:off x="1078992" y="2980944"/>
            <a:ext cx="1004925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αντιμετώπιση της νόσου και η στήριξη προχωρούν μαζί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78992" y="3310128"/>
            <a:ext cx="100492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Αυστηρά μέτρα</a:t>
            </a:r>
            <a:r>
              <a:rPr lang="el-GR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και έλεγχοι</a:t>
            </a: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αποζημιώσεις, ενισχύσεις και ειδικές πα</a:t>
            </a:r>
            <a:r>
              <a:rPr lang="en-US" sz="1600" dirty="0" err="1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ρεμ</a:t>
            </a: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βάσεις </a:t>
            </a:r>
            <a:r>
              <a:rPr lang="el-GR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στήριξης </a:t>
            </a: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ενεργοποιούνται παράλληλα.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914400" y="3986784"/>
            <a:ext cx="10378440" cy="987552"/>
          </a:xfrm>
          <a:prstGeom prst="roundRect">
            <a:avLst>
              <a:gd name="adj" fmla="val 7407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4" name="Text 12"/>
          <p:cNvSpPr/>
          <p:nvPr/>
        </p:nvSpPr>
        <p:spPr>
          <a:xfrm>
            <a:off x="1078992" y="4114800"/>
            <a:ext cx="1004925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Καμία χαλάρωση – </a:t>
            </a:r>
            <a:r>
              <a:rPr lang="el-GR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κανένας εφησυχασμός – συνεχής στήριξη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78992" y="4443984"/>
            <a:ext cx="10049256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Προτεραιότητα είναι να προστατευθεί η ελληνική κτηνοτροφία και ταυτόχρονα να μη μείνει κανείς χωρίς στήριξη.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914400" y="5303520"/>
            <a:ext cx="10378440" cy="740664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7" name="Text 15"/>
          <p:cNvSpPr/>
          <p:nvPr/>
        </p:nvSpPr>
        <p:spPr>
          <a:xfrm>
            <a:off x="1143000" y="5541264"/>
            <a:ext cx="9921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Προτεραιότητα του ΥΠΑΑΤ είναι η πλήρης κινητοποίηση όλων των διαθέσιμων εργαλείων για τον περιορισμό της νόσου και τη δίκαιη, άμεση στήριξη όσων πλήττονται.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88136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1088136"/>
            <a:ext cx="12191695" cy="5769864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76791"/>
            <a:ext cx="7626096" cy="25135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4389120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795528" y="554736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l-GR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Επιδημιολογική εικόνα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841248" y="1078992"/>
            <a:ext cx="10332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Επικαιροποίηση 17/04/2026 | Περίοδος επιτήρησης και δειγματοληψίας πεδίου: 15/03/2026 – 17/04/2026</a:t>
            </a:r>
            <a:endParaRPr lang="en-US" sz="1050" dirty="0"/>
          </a:p>
        </p:txBody>
      </p:sp>
      <p:sp>
        <p:nvSpPr>
          <p:cNvPr id="7" name="Shape 5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Shape 6"/>
          <p:cNvSpPr/>
          <p:nvPr/>
        </p:nvSpPr>
        <p:spPr>
          <a:xfrm>
            <a:off x="841248" y="1783080"/>
            <a:ext cx="329184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9" name="Text 7"/>
          <p:cNvSpPr/>
          <p:nvPr/>
        </p:nvSpPr>
        <p:spPr>
          <a:xfrm>
            <a:off x="886968" y="1819656"/>
            <a:ext cx="3200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284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</a:t>
            </a:r>
            <a:endParaRPr lang="en-US" sz="3100" dirty="0"/>
          </a:p>
        </p:txBody>
      </p:sp>
      <p:sp>
        <p:nvSpPr>
          <p:cNvPr id="10" name="Text 8"/>
          <p:cNvSpPr/>
          <p:nvPr/>
        </p:nvSpPr>
        <p:spPr>
          <a:xfrm>
            <a:off x="886968" y="2386584"/>
            <a:ext cx="3200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επιβεβαιωμένα κρούσματα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4160520" y="1783080"/>
            <a:ext cx="292608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" name="Text 10"/>
          <p:cNvSpPr/>
          <p:nvPr/>
        </p:nvSpPr>
        <p:spPr>
          <a:xfrm>
            <a:off x="4206240" y="1819656"/>
            <a:ext cx="2834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284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</a:t>
            </a:r>
            <a:endParaRPr lang="en-US" sz="3100" dirty="0"/>
          </a:p>
        </p:txBody>
      </p:sp>
      <p:sp>
        <p:nvSpPr>
          <p:cNvPr id="13" name="Text 11"/>
          <p:cNvSpPr/>
          <p:nvPr/>
        </p:nvSpPr>
        <p:spPr>
          <a:xfrm>
            <a:off x="4206240" y="2386584"/>
            <a:ext cx="28346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θετικές / προσβεβλημένες εκτροφές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7178040" y="1783080"/>
            <a:ext cx="379476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5" name="Text 13"/>
          <p:cNvSpPr/>
          <p:nvPr/>
        </p:nvSpPr>
        <p:spPr>
          <a:xfrm>
            <a:off x="7223760" y="1819656"/>
            <a:ext cx="3703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284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426</a:t>
            </a:r>
            <a:endParaRPr lang="en-US" sz="3100" dirty="0"/>
          </a:p>
        </p:txBody>
      </p:sp>
      <p:sp>
        <p:nvSpPr>
          <p:cNvPr id="16" name="Text 14"/>
          <p:cNvSpPr/>
          <p:nvPr/>
        </p:nvSpPr>
        <p:spPr>
          <a:xfrm>
            <a:off x="7223760" y="2386584"/>
            <a:ext cx="3703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εκτροφές στις οποίες έγινε κλινική επιτήρηση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841248" y="3429000"/>
            <a:ext cx="329184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8" name="Text 16"/>
          <p:cNvSpPr/>
          <p:nvPr/>
        </p:nvSpPr>
        <p:spPr>
          <a:xfrm>
            <a:off x="886968" y="3465576"/>
            <a:ext cx="3200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284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11.652</a:t>
            </a:r>
            <a:endParaRPr lang="en-US" sz="3100" dirty="0"/>
          </a:p>
        </p:txBody>
      </p:sp>
      <p:sp>
        <p:nvSpPr>
          <p:cNvPr id="19" name="Text 17"/>
          <p:cNvSpPr/>
          <p:nvPr/>
        </p:nvSpPr>
        <p:spPr>
          <a:xfrm>
            <a:off x="886968" y="4032504"/>
            <a:ext cx="3200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ζώα που εξετάστηκαν με αιμοληψία</a:t>
            </a:r>
            <a:endParaRPr lang="en-US" sz="1550" dirty="0"/>
          </a:p>
        </p:txBody>
      </p:sp>
      <p:sp>
        <p:nvSpPr>
          <p:cNvPr id="20" name="Shape 18"/>
          <p:cNvSpPr/>
          <p:nvPr/>
        </p:nvSpPr>
        <p:spPr>
          <a:xfrm>
            <a:off x="4160520" y="3429000"/>
            <a:ext cx="292608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1" name="Text 19"/>
          <p:cNvSpPr/>
          <p:nvPr/>
        </p:nvSpPr>
        <p:spPr>
          <a:xfrm>
            <a:off x="4206240" y="3465576"/>
            <a:ext cx="2834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284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21.412</a:t>
            </a:r>
            <a:endParaRPr lang="en-US" sz="3100" dirty="0"/>
          </a:p>
        </p:txBody>
      </p:sp>
      <p:sp>
        <p:nvSpPr>
          <p:cNvPr id="22" name="Text 20"/>
          <p:cNvSpPr/>
          <p:nvPr/>
        </p:nvSpPr>
        <p:spPr>
          <a:xfrm>
            <a:off x="4206240" y="4032504"/>
            <a:ext cx="28346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δείγματα που ελέγχθηκαν εργαστηριακά</a:t>
            </a:r>
            <a:endParaRPr lang="en-US" sz="1550" dirty="0"/>
          </a:p>
        </p:txBody>
      </p:sp>
      <p:sp>
        <p:nvSpPr>
          <p:cNvPr id="23" name="Shape 21"/>
          <p:cNvSpPr/>
          <p:nvPr/>
        </p:nvSpPr>
        <p:spPr>
          <a:xfrm>
            <a:off x="7178040" y="3429000"/>
            <a:ext cx="379476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6" name="Shape 24"/>
          <p:cNvSpPr/>
          <p:nvPr/>
        </p:nvSpPr>
        <p:spPr>
          <a:xfrm>
            <a:off x="841248" y="4983480"/>
            <a:ext cx="10744200" cy="822960"/>
          </a:xfrm>
          <a:prstGeom prst="rect">
            <a:avLst/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7" name="Text 25"/>
          <p:cNvSpPr/>
          <p:nvPr/>
        </p:nvSpPr>
        <p:spPr>
          <a:xfrm>
            <a:off x="1078992" y="5221224"/>
            <a:ext cx="10241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παρούσα εικόνα αποτυπώνει την τρέχουσα επιδημιολογική κατάσταση στη Λέσβο και εξηγεί γιατί απαιτείται συνδυασμός αυστηρών μέτρων και άμεσης οικονομικής στήριξης</a:t>
            </a:r>
            <a:endParaRPr lang="en-US" sz="1650" b="1" dirty="0"/>
          </a:p>
        </p:txBody>
      </p:sp>
      <p:sp>
        <p:nvSpPr>
          <p:cNvPr id="29" name="Text 22">
            <a:extLst>
              <a:ext uri="{FF2B5EF4-FFF2-40B4-BE49-F238E27FC236}">
                <a16:creationId xmlns:a16="http://schemas.microsoft.com/office/drawing/2014/main" xmlns="" id="{4C78B069-E905-B631-2973-DD312AF73296}"/>
              </a:ext>
            </a:extLst>
          </p:cNvPr>
          <p:cNvSpPr/>
          <p:nvPr/>
        </p:nvSpPr>
        <p:spPr>
          <a:xfrm>
            <a:off x="7223760" y="3334947"/>
            <a:ext cx="3703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l-GR" sz="2800" dirty="0" smtClean="0">
                <a:solidFill>
                  <a:srgbClr val="0284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9.439 αιγοπρόβατα και 257 βοοειδή</a:t>
            </a:r>
            <a:endParaRPr lang="en-US" sz="2800" dirty="0"/>
          </a:p>
        </p:txBody>
      </p:sp>
      <p:sp>
        <p:nvSpPr>
          <p:cNvPr id="30" name="Text 23">
            <a:extLst>
              <a:ext uri="{FF2B5EF4-FFF2-40B4-BE49-F238E27FC236}">
                <a16:creationId xmlns:a16="http://schemas.microsoft.com/office/drawing/2014/main" xmlns="" id="{5B83F5A6-20B8-7024-33B4-AD81102D7C3F}"/>
              </a:ext>
            </a:extLst>
          </p:cNvPr>
          <p:cNvSpPr/>
          <p:nvPr/>
        </p:nvSpPr>
        <p:spPr>
          <a:xfrm>
            <a:off x="7223760" y="4032504"/>
            <a:ext cx="37033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l-GR" sz="1550" dirty="0" smtClean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Θανατωμένα ζώα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4389120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795528" y="554736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l-GR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Επιδημιολογικός χάρτης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1" name="Shape 9"/>
          <p:cNvSpPr/>
          <p:nvPr/>
        </p:nvSpPr>
        <p:spPr>
          <a:xfrm>
            <a:off x="4160520" y="1783080"/>
            <a:ext cx="292608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4" name="Shape 12"/>
          <p:cNvSpPr/>
          <p:nvPr/>
        </p:nvSpPr>
        <p:spPr>
          <a:xfrm>
            <a:off x="7178040" y="1783080"/>
            <a:ext cx="379476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7" name="Shape 15"/>
          <p:cNvSpPr/>
          <p:nvPr/>
        </p:nvSpPr>
        <p:spPr>
          <a:xfrm>
            <a:off x="841248" y="3429000"/>
            <a:ext cx="329184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0" name="Shape 18"/>
          <p:cNvSpPr/>
          <p:nvPr/>
        </p:nvSpPr>
        <p:spPr>
          <a:xfrm>
            <a:off x="4160520" y="3429000"/>
            <a:ext cx="2926080" cy="111556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3" name="Shape 21"/>
          <p:cNvSpPr/>
          <p:nvPr/>
        </p:nvSpPr>
        <p:spPr>
          <a:xfrm>
            <a:off x="7178040" y="3429000"/>
            <a:ext cx="3794760" cy="5486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8F17DA1A-4C03-436E-8A09-170DBF49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22" y="1050981"/>
            <a:ext cx="8078771" cy="57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39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4389120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548766" y="537193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εικόνα της επιτήρησης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Shape 5"/>
          <p:cNvSpPr/>
          <p:nvPr/>
        </p:nvSpPr>
        <p:spPr>
          <a:xfrm>
            <a:off x="810564" y="2011783"/>
            <a:ext cx="5577840" cy="4526280"/>
          </a:xfrm>
          <a:prstGeom prst="rect">
            <a:avLst/>
          </a:prstGeom>
          <a:solidFill>
            <a:srgbClr val="FFFFFF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Text 6"/>
          <p:cNvSpPr/>
          <p:nvPr/>
        </p:nvSpPr>
        <p:spPr>
          <a:xfrm>
            <a:off x="1005840" y="1664208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Κάλυψη της επιτήρησης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028700" y="2455104"/>
            <a:ext cx="2331720" cy="1194308"/>
          </a:xfrm>
          <a:prstGeom prst="roundRect">
            <a:avLst>
              <a:gd name="adj" fmla="val 7619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 8"/>
          <p:cNvSpPr/>
          <p:nvPr/>
        </p:nvSpPr>
        <p:spPr>
          <a:xfrm>
            <a:off x="1164588" y="2496192"/>
            <a:ext cx="200253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337 προβάτων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1164336" y="3003744"/>
            <a:ext cx="2002536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3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μεγαλύτερο μέρος της επιτήρησης αφορούσε εκτροφές προβάτων.</a:t>
            </a:r>
            <a:endParaRPr lang="en-US" sz="1230" dirty="0"/>
          </a:p>
        </p:txBody>
      </p:sp>
      <p:sp>
        <p:nvSpPr>
          <p:cNvPr id="12" name="Shape 10"/>
          <p:cNvSpPr/>
          <p:nvPr/>
        </p:nvSpPr>
        <p:spPr>
          <a:xfrm>
            <a:off x="3612006" y="2435556"/>
            <a:ext cx="2331720" cy="1308608"/>
          </a:xfrm>
          <a:prstGeom prst="roundRect">
            <a:avLst>
              <a:gd name="adj" fmla="val 7619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3" name="Text 11"/>
          <p:cNvSpPr/>
          <p:nvPr/>
        </p:nvSpPr>
        <p:spPr>
          <a:xfrm>
            <a:off x="3647846" y="2499299"/>
            <a:ext cx="200253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αιγών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3764076" y="3030309"/>
            <a:ext cx="2002536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3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Συμπεριλήφθηκαν και εξειδικευμένες εκτροφές αιγών.</a:t>
            </a:r>
            <a:endParaRPr lang="en-US" sz="1230" dirty="0"/>
          </a:p>
        </p:txBody>
      </p:sp>
      <p:sp>
        <p:nvSpPr>
          <p:cNvPr id="15" name="Shape 13"/>
          <p:cNvSpPr/>
          <p:nvPr/>
        </p:nvSpPr>
        <p:spPr>
          <a:xfrm>
            <a:off x="1005840" y="4156964"/>
            <a:ext cx="2331720" cy="1137412"/>
          </a:xfrm>
          <a:prstGeom prst="roundRect">
            <a:avLst>
              <a:gd name="adj" fmla="val 7619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6" name="Text 14"/>
          <p:cNvSpPr/>
          <p:nvPr/>
        </p:nvSpPr>
        <p:spPr>
          <a:xfrm>
            <a:off x="1120973" y="4177073"/>
            <a:ext cx="200253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βοοειδών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1134108" y="4604585"/>
            <a:ext cx="2002536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3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επιτήρηση επεκτάθηκε και σε ευαίσθητα είδη πέρα από τα αιγοπρόβατα.</a:t>
            </a:r>
            <a:endParaRPr lang="en-US" sz="1230" dirty="0"/>
          </a:p>
        </p:txBody>
      </p:sp>
      <p:sp>
        <p:nvSpPr>
          <p:cNvPr id="18" name="Shape 16"/>
          <p:cNvSpPr/>
          <p:nvPr/>
        </p:nvSpPr>
        <p:spPr>
          <a:xfrm>
            <a:off x="3612006" y="4198447"/>
            <a:ext cx="2331720" cy="1146556"/>
          </a:xfrm>
          <a:prstGeom prst="roundRect">
            <a:avLst>
              <a:gd name="adj" fmla="val 7619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9" name="Text 17"/>
          <p:cNvSpPr/>
          <p:nvPr/>
        </p:nvSpPr>
        <p:spPr>
          <a:xfrm>
            <a:off x="3720305" y="4198447"/>
            <a:ext cx="200253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 μικτές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3730752" y="4604585"/>
            <a:ext cx="2002536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3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Παρακολούθηση σε μονάδες με περισσότερα από ένα είδη ζώων.</a:t>
            </a:r>
            <a:endParaRPr lang="en-US" sz="1230" dirty="0"/>
          </a:p>
        </p:txBody>
      </p:sp>
      <p:sp>
        <p:nvSpPr>
          <p:cNvPr id="21" name="Shape 19"/>
          <p:cNvSpPr/>
          <p:nvPr/>
        </p:nvSpPr>
        <p:spPr>
          <a:xfrm>
            <a:off x="6583680" y="1463040"/>
            <a:ext cx="4983480" cy="4526280"/>
          </a:xfrm>
          <a:prstGeom prst="rect">
            <a:avLst/>
          </a:prstGeom>
          <a:solidFill>
            <a:srgbClr val="FFFFFF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2" name="Text 20"/>
          <p:cNvSpPr/>
          <p:nvPr/>
        </p:nvSpPr>
        <p:spPr>
          <a:xfrm>
            <a:off x="6812280" y="1664208"/>
            <a:ext cx="4023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Βασικοί δείκτες θετικότητας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6821424" y="2121408"/>
            <a:ext cx="4206240" cy="1143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4" name="Text 22"/>
          <p:cNvSpPr/>
          <p:nvPr/>
        </p:nvSpPr>
        <p:spPr>
          <a:xfrm>
            <a:off x="6867144" y="2157984"/>
            <a:ext cx="4114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12,68%</a:t>
            </a:r>
            <a:endParaRPr lang="en-US" sz="3100" dirty="0"/>
          </a:p>
        </p:txBody>
      </p:sp>
      <p:sp>
        <p:nvSpPr>
          <p:cNvPr id="25" name="Text 23"/>
          <p:cNvSpPr/>
          <p:nvPr/>
        </p:nvSpPr>
        <p:spPr>
          <a:xfrm>
            <a:off x="6867144" y="2724912"/>
            <a:ext cx="4114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l-GR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</a:t>
            </a: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οσοστό θετικών εκτροφών</a:t>
            </a:r>
            <a:r>
              <a:rPr lang="el-GR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σε δείγμα επιτήρησης</a:t>
            </a:r>
            <a:endParaRPr lang="en-US" sz="1550" dirty="0"/>
          </a:p>
        </p:txBody>
      </p:sp>
      <p:sp>
        <p:nvSpPr>
          <p:cNvPr id="26" name="Shape 24"/>
          <p:cNvSpPr/>
          <p:nvPr/>
        </p:nvSpPr>
        <p:spPr>
          <a:xfrm>
            <a:off x="6821424" y="3547872"/>
            <a:ext cx="4206240" cy="1143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7" name="Text 25"/>
          <p:cNvSpPr/>
          <p:nvPr/>
        </p:nvSpPr>
        <p:spPr>
          <a:xfrm>
            <a:off x="6867144" y="3584448"/>
            <a:ext cx="4114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5,47%</a:t>
            </a:r>
            <a:endParaRPr lang="en-US" sz="3100" dirty="0"/>
          </a:p>
        </p:txBody>
      </p:sp>
      <p:sp>
        <p:nvSpPr>
          <p:cNvPr id="28" name="Text 26"/>
          <p:cNvSpPr/>
          <p:nvPr/>
        </p:nvSpPr>
        <p:spPr>
          <a:xfrm>
            <a:off x="6867144" y="4151376"/>
            <a:ext cx="4114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l-GR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Ποσοστό θετικών</a:t>
            </a: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ζώων σ</a:t>
            </a:r>
            <a:r>
              <a:rPr lang="el-GR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</a:t>
            </a: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δείγμα </a:t>
            </a:r>
            <a:r>
              <a:rPr lang="el-GR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επιτήρησης</a:t>
            </a:r>
            <a:endParaRPr lang="en-US" sz="1550" dirty="0"/>
          </a:p>
        </p:txBody>
      </p:sp>
      <p:sp>
        <p:nvSpPr>
          <p:cNvPr id="29" name="Shape 27"/>
          <p:cNvSpPr/>
          <p:nvPr/>
        </p:nvSpPr>
        <p:spPr>
          <a:xfrm>
            <a:off x="6821424" y="4983480"/>
            <a:ext cx="4206240" cy="621792"/>
          </a:xfrm>
          <a:prstGeom prst="rect">
            <a:avLst/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0" name="Text 28"/>
          <p:cNvSpPr/>
          <p:nvPr/>
        </p:nvSpPr>
        <p:spPr>
          <a:xfrm>
            <a:off x="6995160" y="5175504"/>
            <a:ext cx="3840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 κρούσματα εντοπίστηκαν σε 54 θετικές εκτροφές</a:t>
            </a:r>
            <a:endParaRPr lang="en-US" sz="1450" dirty="0"/>
          </a:p>
        </p:txBody>
      </p:sp>
      <p:sp>
        <p:nvSpPr>
          <p:cNvPr id="31" name="Shape 10">
            <a:extLst>
              <a:ext uri="{FF2B5EF4-FFF2-40B4-BE49-F238E27FC236}">
                <a16:creationId xmlns:a16="http://schemas.microsoft.com/office/drawing/2014/main" xmlns="" id="{5FAF935D-5C38-4391-B09A-20441F08BEEA}"/>
              </a:ext>
            </a:extLst>
          </p:cNvPr>
          <p:cNvSpPr/>
          <p:nvPr/>
        </p:nvSpPr>
        <p:spPr>
          <a:xfrm>
            <a:off x="3599484" y="1625602"/>
            <a:ext cx="2331720" cy="431855"/>
          </a:xfrm>
          <a:prstGeom prst="roundRect">
            <a:avLst>
              <a:gd name="adj" fmla="val 7619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xmlns="" id="{11ED09BF-B100-4846-9FE5-B93504895D28}"/>
              </a:ext>
            </a:extLst>
          </p:cNvPr>
          <p:cNvSpPr/>
          <p:nvPr/>
        </p:nvSpPr>
        <p:spPr>
          <a:xfrm>
            <a:off x="3679646" y="1667794"/>
            <a:ext cx="2196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l-GR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426</a:t>
            </a: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εκτροφές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386584"/>
            <a:ext cx="12191695" cy="326441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2713939"/>
            <a:ext cx="12191695" cy="14310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144061"/>
            <a:ext cx="12191694" cy="504139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324154" y="3054096"/>
            <a:ext cx="11390325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Οικονομική Στήριξη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293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5943600" cy="5293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384048" y="580136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Ολοκληρωμένο πλαίσιο στήριξης</a:t>
            </a:r>
            <a:r>
              <a:rPr lang="el-GR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κτηνοτρόφων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Text 5"/>
          <p:cNvSpPr/>
          <p:nvPr/>
        </p:nvSpPr>
        <p:spPr>
          <a:xfrm>
            <a:off x="841248" y="1325880"/>
            <a:ext cx="10835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3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ΥΠΑΑΤ, σε συνεργασία με το Υπουργείο Εθνικής Οικονομίας και Οικονομικών, ενεργοποιεί πολυεπίπεδο πλαίσιο στήριξης για τους κτηνοτρόφους της Λέσβου που πλήττονται από τον αφθώδη πυρετό.</a:t>
            </a:r>
            <a:endParaRPr lang="en-US" sz="1730" dirty="0"/>
          </a:p>
        </p:txBody>
      </p:sp>
      <p:sp>
        <p:nvSpPr>
          <p:cNvPr id="8" name="Shape 6"/>
          <p:cNvSpPr/>
          <p:nvPr/>
        </p:nvSpPr>
        <p:spPr>
          <a:xfrm>
            <a:off x="841248" y="2140204"/>
            <a:ext cx="5074920" cy="1602600"/>
          </a:xfrm>
          <a:prstGeom prst="roundRect">
            <a:avLst>
              <a:gd name="adj" fmla="val 5926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9" name="Text 7"/>
          <p:cNvSpPr/>
          <p:nvPr/>
        </p:nvSpPr>
        <p:spPr>
          <a:xfrm>
            <a:off x="1005840" y="2174875"/>
            <a:ext cx="474573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Αποζημίωση για τα θανατωμένα ζώα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1005840" y="2686691"/>
            <a:ext cx="474573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Κάλυψη ανά ζώο, σύμφωνα με το </a:t>
            </a:r>
            <a:r>
              <a:rPr lang="el-GR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άρθρο 8 της ΚΥΑ 44441/2026 (ΦΕΚ 971/Β/20.2.2026</a:t>
            </a:r>
            <a:r>
              <a:rPr lang="el-GR" sz="1400" dirty="0" smtClean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245352" y="2157095"/>
            <a:ext cx="5074920" cy="1602600"/>
          </a:xfrm>
          <a:prstGeom prst="roundRect">
            <a:avLst>
              <a:gd name="adj" fmla="val 5926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" name="Text 10"/>
          <p:cNvSpPr/>
          <p:nvPr/>
        </p:nvSpPr>
        <p:spPr>
          <a:xfrm>
            <a:off x="6409944" y="2194560"/>
            <a:ext cx="474573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Αποζημίωση για απώλεια εισοδήματος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6364224" y="2632203"/>
            <a:ext cx="474573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Ειδική στήριξη για </a:t>
            </a:r>
            <a:r>
              <a:rPr lang="el-GR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χαμένο εισόδημα από </a:t>
            </a:r>
            <a:r>
              <a:rPr lang="en-US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τα θανατωμένα αιγοπρόβατα, </a:t>
            </a:r>
            <a:r>
              <a:rPr lang="el-GR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σύμφωνα με το άρθρο 3 της ΚΥΑ 337680/2025 (ΦΕΚ </a:t>
            </a:r>
            <a:r>
              <a:rPr lang="en-US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6471/</a:t>
            </a:r>
            <a:r>
              <a:rPr lang="el-GR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Β/3.12.2025). 70 ευρώ για πρόβατα και αίγες άνω των 6 μηνών και 35 ευρώ για αμνοερίφια έως 6 μηνών και κριούς ή τράγους αναπαραγωγής άνω των 6 μηνών.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841248" y="4146412"/>
            <a:ext cx="5074920" cy="1303411"/>
          </a:xfrm>
          <a:prstGeom prst="roundRect">
            <a:avLst>
              <a:gd name="adj" fmla="val 5926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5" name="Text 13"/>
          <p:cNvSpPr/>
          <p:nvPr/>
        </p:nvSpPr>
        <p:spPr>
          <a:xfrm>
            <a:off x="1005840" y="4214768"/>
            <a:ext cx="474573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Ενίσχυση για το αυξημένο κόστος ζωοτροφών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1005840" y="4703204"/>
            <a:ext cx="474573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l-GR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Χορήγησης ενίσχυσης ήσσονος σημασίας (de minimis) για το αυξημένο κόστος ζωοτροφών, </a:t>
            </a:r>
            <a:r>
              <a:rPr lang="en-US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το σύνολο των κτηνοτρόφων που βρίσκονται εντός των ζωνών περιορισμών.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245352" y="4124382"/>
            <a:ext cx="5074920" cy="1303410"/>
          </a:xfrm>
          <a:prstGeom prst="roundRect">
            <a:avLst>
              <a:gd name="adj" fmla="val 5926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8" name="Text 16"/>
          <p:cNvSpPr/>
          <p:nvPr/>
        </p:nvSpPr>
        <p:spPr>
          <a:xfrm>
            <a:off x="6428232" y="4217421"/>
            <a:ext cx="474573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Πρόσθετη αποζημίωση για το γάλα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6409944" y="4677678"/>
            <a:ext cx="474573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l-GR" sz="14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Αποζημίωση για το γάλα που καταστρέφεται ή δεν παράγεται εξαιτίας των μέτρων κατά του αφθώδους πυρετού, σε συντονισμό με την Ευρωπαϊκή Επιτροπή. 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841248" y="5784462"/>
            <a:ext cx="10451592" cy="548640"/>
          </a:xfrm>
          <a:prstGeom prst="rect">
            <a:avLst/>
          </a:prstGeom>
          <a:solidFill>
            <a:srgbClr val="FDE9E7"/>
          </a:solidFill>
          <a:ln w="12700">
            <a:solidFill>
              <a:srgbClr val="C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1" name="Text 19"/>
          <p:cNvSpPr/>
          <p:nvPr/>
        </p:nvSpPr>
        <p:spPr>
          <a:xfrm>
            <a:off x="1078992" y="5944443"/>
            <a:ext cx="1003096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Στόχος: να στηριχθούν </a:t>
            </a:r>
            <a:r>
              <a:rPr lang="el-GR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ουσιαστικά και </a:t>
            </a: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άμεσα οι παραγωγοί</a:t>
            </a:r>
            <a:r>
              <a:rPr lang="el-GR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που πλήττονται από τα μέτρα κατά της νόσου</a:t>
            </a: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4507992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292608" y="569214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Αποζημιώσεις για θανατωμένα ζώα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Shape 5"/>
          <p:cNvSpPr/>
          <p:nvPr/>
        </p:nvSpPr>
        <p:spPr>
          <a:xfrm>
            <a:off x="932688" y="1737360"/>
            <a:ext cx="2926080" cy="2606040"/>
          </a:xfrm>
          <a:prstGeom prst="roundRect">
            <a:avLst>
              <a:gd name="adj" fmla="val 2807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Text 6"/>
          <p:cNvSpPr/>
          <p:nvPr/>
        </p:nvSpPr>
        <p:spPr>
          <a:xfrm>
            <a:off x="1225296" y="1938528"/>
            <a:ext cx="23774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ΚΥΑ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44441/2026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188720" y="3163824"/>
            <a:ext cx="241401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Πρόγραμμα οικονομικών αποζημιώσεων, ενισχύσεων και λειτουργικών δαπανών από τα μέτρα εξυγίανσης του ζωικού κεφαλαίου.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343400" y="1737360"/>
            <a:ext cx="6812280" cy="1051560"/>
          </a:xfrm>
          <a:prstGeom prst="roundRect">
            <a:avLst>
              <a:gd name="adj" fmla="val 6957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1" name="Text 9"/>
          <p:cNvSpPr/>
          <p:nvPr/>
        </p:nvSpPr>
        <p:spPr>
          <a:xfrm>
            <a:off x="4507992" y="1789938"/>
            <a:ext cx="64830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Ποιοι καλύπτονται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4501896" y="2082546"/>
            <a:ext cx="6483096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Όλοι οι κτηνοτρόφοι των οποίων τα ζώα θανατώνονται στο πλαίσιο των κτηνιατρικών μέτρων.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343400" y="2944368"/>
            <a:ext cx="6812280" cy="1051560"/>
          </a:xfrm>
          <a:prstGeom prst="roundRect">
            <a:avLst>
              <a:gd name="adj" fmla="val 6957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4" name="Text 12"/>
          <p:cNvSpPr/>
          <p:nvPr/>
        </p:nvSpPr>
        <p:spPr>
          <a:xfrm>
            <a:off x="4507992" y="3008376"/>
            <a:ext cx="64830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Τι αποζημιώνεται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4507992" y="3311652"/>
            <a:ext cx="6483096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Αποζημίωση ανά ζώο, σύμφωνα με τις προβλέψεις του ισχύοντος πλαισίου.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343400" y="4151376"/>
            <a:ext cx="6812280" cy="1051560"/>
          </a:xfrm>
          <a:prstGeom prst="roundRect">
            <a:avLst>
              <a:gd name="adj" fmla="val 6957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7" name="Text 15"/>
          <p:cNvSpPr/>
          <p:nvPr/>
        </p:nvSpPr>
        <p:spPr>
          <a:xfrm>
            <a:off x="4507992" y="4192524"/>
            <a:ext cx="64830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l-GR" sz="1650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Διαδικασία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4507992" y="4544568"/>
            <a:ext cx="6483096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Οι αποζημιώσεις ενεργοποιούνται όπως και στην περίπτωση της ευλογιάς των αιγοπροβάτων: γρήγορα, καθαρά και με ενιαίο πλαίσιο.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4940300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384048" y="543560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Αποζημίωση για απώλεια εισοδήματος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Text 5"/>
          <p:cNvSpPr/>
          <p:nvPr/>
        </p:nvSpPr>
        <p:spPr>
          <a:xfrm>
            <a:off x="841248" y="1298448"/>
            <a:ext cx="10835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τα θανατωμένα αιγοπρόβατα προβλέπεται επιπλέον αποζημίωση για απώλεια εισοδήματος, με το πλαίσιο που εφαρμόστηκε και στην επιζωοτία της ευλογιάς των αιγοπροβάτων και της πανώλης των μικρών μηρυκαστικών.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770165" y="2249424"/>
            <a:ext cx="2207633" cy="1645920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9" name="Text 7"/>
          <p:cNvSpPr/>
          <p:nvPr/>
        </p:nvSpPr>
        <p:spPr>
          <a:xfrm>
            <a:off x="4874962" y="2278742"/>
            <a:ext cx="3154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70 €</a:t>
            </a:r>
            <a:endParaRPr lang="en-US" sz="3100" dirty="0"/>
          </a:p>
        </p:txBody>
      </p:sp>
      <p:sp>
        <p:nvSpPr>
          <p:cNvPr id="10" name="Text 8"/>
          <p:cNvSpPr/>
          <p:nvPr/>
        </p:nvSpPr>
        <p:spPr>
          <a:xfrm>
            <a:off x="4847617" y="2918774"/>
            <a:ext cx="2130181" cy="956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πρόβατα και αίγες άνω των 6 μηνών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7117237" y="2286000"/>
            <a:ext cx="2115752" cy="1645920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" name="Text 10"/>
          <p:cNvSpPr/>
          <p:nvPr/>
        </p:nvSpPr>
        <p:spPr>
          <a:xfrm>
            <a:off x="7200280" y="2292845"/>
            <a:ext cx="3154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35 €</a:t>
            </a:r>
            <a:endParaRPr lang="en-US" sz="3100" dirty="0"/>
          </a:p>
        </p:txBody>
      </p:sp>
      <p:sp>
        <p:nvSpPr>
          <p:cNvPr id="13" name="Text 11"/>
          <p:cNvSpPr/>
          <p:nvPr/>
        </p:nvSpPr>
        <p:spPr>
          <a:xfrm>
            <a:off x="7212353" y="2918774"/>
            <a:ext cx="18939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αμνούς ή ερίφια έως 6 μηνών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9525597" y="2286000"/>
            <a:ext cx="2248481" cy="1645920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5" name="Text 13"/>
          <p:cNvSpPr/>
          <p:nvPr/>
        </p:nvSpPr>
        <p:spPr>
          <a:xfrm>
            <a:off x="9596628" y="2278742"/>
            <a:ext cx="3154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35 €</a:t>
            </a:r>
            <a:endParaRPr lang="en-US" sz="3100" dirty="0"/>
          </a:p>
        </p:txBody>
      </p:sp>
      <p:sp>
        <p:nvSpPr>
          <p:cNvPr id="16" name="Text 14"/>
          <p:cNvSpPr/>
          <p:nvPr/>
        </p:nvSpPr>
        <p:spPr>
          <a:xfrm>
            <a:off x="9654540" y="2889504"/>
            <a:ext cx="20223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5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κριούς ή τράγους αναπαραγωγής άνω των 6 μηνών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841248" y="5710428"/>
            <a:ext cx="10378440" cy="685800"/>
          </a:xfrm>
          <a:prstGeom prst="rect">
            <a:avLst/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8" name="Text 16"/>
          <p:cNvSpPr/>
          <p:nvPr/>
        </p:nvSpPr>
        <p:spPr>
          <a:xfrm>
            <a:off x="972312" y="5920740"/>
            <a:ext cx="9875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Στόχος</a:t>
            </a:r>
            <a:r>
              <a:rPr lang="el-GR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να </a:t>
            </a:r>
            <a:r>
              <a:rPr lang="el-GR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στηριχθούν οι πληγέντες κτηνοτρόφοι για απώλεια εισοδήματος</a:t>
            </a:r>
            <a:r>
              <a:rPr lang="en-US" sz="1600" b="1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600" dirty="0"/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xmlns="" id="{833D9A5C-E8DE-4B24-8DB8-2D6490605104}"/>
              </a:ext>
            </a:extLst>
          </p:cNvPr>
          <p:cNvSpPr/>
          <p:nvPr/>
        </p:nvSpPr>
        <p:spPr>
          <a:xfrm>
            <a:off x="1109088" y="2221992"/>
            <a:ext cx="2926080" cy="2606040"/>
          </a:xfrm>
          <a:prstGeom prst="roundRect">
            <a:avLst>
              <a:gd name="adj" fmla="val 2807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xmlns="" id="{4C876D23-C8B7-4721-BADB-38F909E0756C}"/>
              </a:ext>
            </a:extLst>
          </p:cNvPr>
          <p:cNvSpPr/>
          <p:nvPr/>
        </p:nvSpPr>
        <p:spPr>
          <a:xfrm>
            <a:off x="1394159" y="2409444"/>
            <a:ext cx="23774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ΚΥΑ</a:t>
            </a:r>
            <a:endParaRPr lang="en-US" sz="2800" dirty="0"/>
          </a:p>
          <a:p>
            <a:pPr marL="0" indent="0" algn="ctr">
              <a:buNone/>
            </a:pPr>
            <a:r>
              <a:rPr lang="el-GR" sz="2800" b="1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336780</a:t>
            </a:r>
            <a:r>
              <a:rPr lang="en-US" sz="2800" b="1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/202</a:t>
            </a:r>
            <a:r>
              <a:rPr lang="el-GR" sz="2800" b="1" dirty="0">
                <a:solidFill>
                  <a:srgbClr val="008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800" dirty="0"/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xmlns="" id="{A0BD563B-F096-4ECA-BF5D-1A31E59C86E3}"/>
              </a:ext>
            </a:extLst>
          </p:cNvPr>
          <p:cNvSpPr/>
          <p:nvPr/>
        </p:nvSpPr>
        <p:spPr>
          <a:xfrm>
            <a:off x="1357583" y="3513134"/>
            <a:ext cx="241401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l-GR" sz="1600" dirty="0"/>
              <a:t>Αποζημίωση παραγωγών για την απώλεια εισοδήματος που υφίστανται λόγω της έξαρσης της επιζωοτίας</a:t>
            </a:r>
            <a:r>
              <a:rPr lang="el-GR" sz="1200" dirty="0"/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70AD47"/>
          </a:solidFill>
          <a:ln w="12700">
            <a:solidFill>
              <a:srgbClr val="70AD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Shape 1"/>
          <p:cNvSpPr/>
          <p:nvPr/>
        </p:nvSpPr>
        <p:spPr>
          <a:xfrm>
            <a:off x="0" y="466344"/>
            <a:ext cx="12191695" cy="516636"/>
          </a:xfrm>
          <a:prstGeom prst="rect">
            <a:avLst/>
          </a:prstGeom>
          <a:solidFill>
            <a:srgbClr val="0080B4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Shape 2"/>
          <p:cNvSpPr/>
          <p:nvPr/>
        </p:nvSpPr>
        <p:spPr>
          <a:xfrm>
            <a:off x="0" y="466344"/>
            <a:ext cx="4389120" cy="516636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 3"/>
          <p:cNvSpPr/>
          <p:nvPr/>
        </p:nvSpPr>
        <p:spPr>
          <a:xfrm>
            <a:off x="418644" y="566928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Στήριξη για ζωοτροφές και γάλα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0" y="6812280"/>
            <a:ext cx="12191695" cy="457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Shape 5"/>
          <p:cNvSpPr/>
          <p:nvPr/>
        </p:nvSpPr>
        <p:spPr>
          <a:xfrm>
            <a:off x="914400" y="1783080"/>
            <a:ext cx="4983480" cy="2788412"/>
          </a:xfrm>
          <a:prstGeom prst="roundRect">
            <a:avLst>
              <a:gd name="adj" fmla="val 3636"/>
            </a:avLst>
          </a:prstGeom>
          <a:solidFill>
            <a:srgbClr val="E6F0DE"/>
          </a:solidFill>
          <a:ln w="12700">
            <a:solidFill>
              <a:srgbClr val="E6F0D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Text 6"/>
          <p:cNvSpPr/>
          <p:nvPr/>
        </p:nvSpPr>
        <p:spPr>
          <a:xfrm>
            <a:off x="1078992" y="1911096"/>
            <a:ext cx="46542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Ζωοτροφές – ενίσχυση de minimis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78992" y="2240280"/>
            <a:ext cx="4654296" cy="1444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el-GR" sz="1600" dirty="0">
              <a:solidFill>
                <a:srgbClr val="44546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Για το σύνολο των κτηνοτρόφων της Λέσβου που βρίσκονται εντός των ζωνών των περιοριστικών μέτρων μετακινήσεων προβλέπεται ενίσχυση για το αυξημένο κόστος ζωοτροφών.</a:t>
            </a:r>
            <a:endParaRPr lang="el-GR" sz="1600" dirty="0">
              <a:solidFill>
                <a:srgbClr val="44546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l-GR" sz="1600" dirty="0">
              <a:solidFill>
                <a:srgbClr val="44546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l-GR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Το πλαίσιο ορίστηκε με την ΚΥΑ 208989/2025 (ΦΕΚ 4202/Β/1.8.2025) και θα τροποποιηθεί ανάλογα για τον αφθώδη πυρετό στη Λέσβο.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91072" y="1783080"/>
            <a:ext cx="4983480" cy="2788412"/>
          </a:xfrm>
          <a:prstGeom prst="roundRect">
            <a:avLst>
              <a:gd name="adj" fmla="val 3636"/>
            </a:avLst>
          </a:prstGeom>
          <a:solidFill>
            <a:srgbClr val="EAF4F8"/>
          </a:solidFill>
          <a:ln w="12700">
            <a:solidFill>
              <a:srgbClr val="EAF4F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1" name="Text 9"/>
          <p:cNvSpPr/>
          <p:nvPr/>
        </p:nvSpPr>
        <p:spPr>
          <a:xfrm>
            <a:off x="6455664" y="1911096"/>
            <a:ext cx="465429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Γάλα – πρόσθετη αποζημίωση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55664" y="2240280"/>
            <a:ext cx="4654296" cy="1444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l-GR" sz="1600" dirty="0">
              <a:solidFill>
                <a:srgbClr val="44546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Σχεδιάζεται ειδική αποζημίωση για το γάλα που καταστρέφεται ή δεν παράγεται εξαιτίας των μέτρων κατά του αφθώδους πυρετού.</a:t>
            </a:r>
            <a:r>
              <a:rPr lang="el-GR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endParaRPr lang="el-GR" sz="1600" dirty="0">
              <a:solidFill>
                <a:srgbClr val="44546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l-GR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ρύθμιση προωθείται σε συντονισμό με την Ευρωπαϊκή Επιτροπή. Περισσότερες πληροφορίες θα ανακοινωθούν τις αμέσως επόμενες ημέρες.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170432" y="4462272"/>
            <a:ext cx="9875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914400" y="5422392"/>
            <a:ext cx="10360152" cy="538988"/>
          </a:xfrm>
          <a:prstGeom prst="rect">
            <a:avLst/>
          </a:prstGeom>
          <a:solidFill>
            <a:srgbClr val="D9EEF7"/>
          </a:solidFill>
          <a:ln w="12700">
            <a:solidFill>
              <a:srgbClr val="0080B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6" name="Text 14"/>
          <p:cNvSpPr/>
          <p:nvPr/>
        </p:nvSpPr>
        <p:spPr>
          <a:xfrm>
            <a:off x="1143000" y="5605272"/>
            <a:ext cx="9921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4454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στήριξη δεν περιορίζεται στα θανατωμένα ζώα, αλλά καλύπτει και το λειτουργικό κόστος και τις παράπλευρες απώλειες.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944</Words>
  <Application>Microsoft Office PowerPoint</Application>
  <PresentationFormat>Προσαρμογή</PresentationFormat>
  <Paragraphs>126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Κώστας Τσούλος</dc:creator>
  <cp:lastModifiedBy>ktsoulos</cp:lastModifiedBy>
  <cp:revision>17</cp:revision>
  <dcterms:created xsi:type="dcterms:W3CDTF">2026-04-19T16:03:03Z</dcterms:created>
  <dcterms:modified xsi:type="dcterms:W3CDTF">2026-04-20T07:17:57Z</dcterms:modified>
</cp:coreProperties>
</file>